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2" r:id="rId3"/>
    <p:sldId id="259" r:id="rId4"/>
    <p:sldId id="261" r:id="rId5"/>
    <p:sldId id="263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90" autoAdjust="0"/>
  </p:normalViewPr>
  <p:slideViewPr>
    <p:cSldViewPr>
      <p:cViewPr varScale="1">
        <p:scale>
          <a:sx n="71" d="100"/>
          <a:sy n="71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 sz="1800"/>
            </a:p>
          </p:txBody>
        </p:sp>
      </p:grpSp>
      <p:sp>
        <p:nvSpPr>
          <p:cNvPr id="409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CCBCC-F911-4841-BE44-81DC219ED511}" type="datetimeFigureOut">
              <a:rPr lang="ru-RU"/>
              <a:pPr>
                <a:defRPr/>
              </a:pPr>
              <a:t>14.05.2018</a:t>
            </a:fld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D31C-8C8B-4DEB-AA9B-1B94379F1E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5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995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" name="Rectangle 1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990600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4F66421-7ED1-4AB8-ABB6-335215CC1263}" type="datetimeFigureOut">
              <a:rPr lang="ru-RU"/>
              <a:pPr>
                <a:defRPr/>
              </a:pPr>
              <a:t>14.05.2018</a:t>
            </a:fld>
            <a:endParaRPr lang="ru-RU"/>
          </a:p>
        </p:txBody>
      </p:sp>
      <p:sp>
        <p:nvSpPr>
          <p:cNvPr id="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1FDCDD2-14C0-40D8-A15A-ACD38EE0E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1%D0%BE%D0%BD%D0%B4%D0%B0%D1%80%D0%B5%D0%B2,%20%D0%AE.%20%D0%92.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1%D0%BE%D0%B3%D0%BE%D0%BC%D0%BE%D0%BB%D0%BE%D0%B2,%20%D0%92.%20%D0%9E.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195.46.113.69/cgi-bin/irbis64r_91_opac/cgiirbis_64.exe?Z21ID=&amp;I21DBN=IBIS&amp;P21DBN=IBIS&amp;S21STN=1&amp;S21REF=3&amp;S21FMT=fullwebr&amp;C21COM=S&amp;S21CNR=20&amp;S21P01=0&amp;S21P02=1&amp;S21P03=A=&amp;S21STR=%D0%92%D0%B0%D1%81%D0%B8%D0%BB%D1%8C%D0%B5%D0%B2,%20%D0%91.%20%D0%9B.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A%D0%B0%D1%82%D0%B0%D0%B5%D0%B2,%20%D0%92.%20%D0%9F.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F%D0%BE%D0%BB%D0%B5%D0%B2%D0%BE%D0%B9,%20%D0%91.%20%D0%9D.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A2%D0%B2%D0%B0%D1%80%D0%B4%D0%BE%D0%B2%D1%81%D0%BA%D0%B8%D0%B9,%20%D0%90.%20%D0%A2.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2%D0%B0%D1%81%D0%B8%D0%BB%D1%8C%D0%B5%D0%B2,%20%D0%91.%20%D0%9B.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95.46.113.69/cgi-bin/irbis64r_91_opac/cgiirbis_64.exe?Z21ID=&amp;I21DBN=IBIS&amp;P21DBN=IBIS&amp;S21STN=1&amp;S21REF=1&amp;S21FMT=fullwebr&amp;C21COM=S&amp;S21CNR=20&amp;S21P01=0&amp;S21P02=1&amp;S21P03=A=&amp;S21STR=%D0%91%D1%8B%D0%BA%D0%BE%D0%B2,%20%D0%92.%20%D0%92.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4"/>
          <p:cNvSpPr>
            <a:spLocks noChangeArrowheads="1"/>
          </p:cNvSpPr>
          <p:nvPr/>
        </p:nvSpPr>
        <p:spPr bwMode="auto">
          <a:xfrm>
            <a:off x="468313" y="5148689"/>
            <a:ext cx="81851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2400" b="1" dirty="0"/>
          </a:p>
          <a:p>
            <a:pPr algn="ctr"/>
            <a:r>
              <a:rPr lang="ru-RU" sz="2400" b="1" dirty="0"/>
              <a:t> Я ЧИТАЮ КНИГИ О </a:t>
            </a:r>
            <a:r>
              <a:rPr lang="ru-RU" sz="2400" b="1" dirty="0" smtClean="0"/>
              <a:t>ВОЙНЕ</a:t>
            </a:r>
            <a:endParaRPr lang="ru-RU" sz="2400" b="1" dirty="0"/>
          </a:p>
        </p:txBody>
      </p:sp>
      <p:pic>
        <p:nvPicPr>
          <p:cNvPr id="3074" name="Рисунок 1" descr="http://i.olov-biblioteka.ru/u/pic/cb/1f8a72b2e911e396e034e13f19a22d/-/%D0%B7%D0%BD%D0%B0%D1%87%D0%BE%D0%B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33375"/>
            <a:ext cx="7848600" cy="468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Рисунок 3" descr="http://i.olov-biblioteka.ru/u/d6/cfa5d4b2e211e38ad8b8f83f19a22d/-/%D0%AE%D1%80%D0%B8%D0%B9%20%D0%91%D0%BE%D0%BD%D0%B4%D0%B0%D1%80%D0%B5%D0%B2%20-%20%D0%93%D0%BE%D1%80%D1%8F%D1%87%D0%B8%D0%B9%20%D1%81%D0%BD%D0%B5%D0%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2965450"/>
            <a:ext cx="9144000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Роман "Горячий снег" посвящён одной из героических и трагических страниц Великой Отечественной войны - Сталинградской битве. Только что сформированная армия, в составе которой находится дивизия полковника Деева, отражает прорыв танковой группировки Манштейна, которая идёт  на помощь окружённым войскам Паулюса.</a:t>
            </a:r>
            <a:endParaRPr lang="ru-RU" sz="2000">
              <a:cs typeface="Arial" charset="0"/>
            </a:endParaRPr>
          </a:p>
          <a:p>
            <a:pPr indent="252413" eaLnBrk="0" hangingPunct="0"/>
            <a:r>
              <a:rPr lang="ru-RU" sz="2000">
                <a:latin typeface="Calibri" pitchFamily="34" charset="0"/>
                <a:cs typeface="Times New Roman" pitchFamily="18" charset="0"/>
              </a:rPr>
              <a:t>В центре внимания писателя - судьбы разных людей от командующего армией генерала Бессонова до рядовых солдат, истоки их ратного подвига, верности воинскому долгу.</a:t>
            </a:r>
            <a:endParaRPr lang="ru-RU" sz="2000">
              <a:ea typeface="Times New Roman" pitchFamily="18" charset="0"/>
              <a:cs typeface="Arial" charset="0"/>
            </a:endParaRPr>
          </a:p>
          <a:p>
            <a:pPr indent="252413" eaLnBrk="0" hangingPunct="0"/>
            <a:r>
              <a:rPr lang="ru-RU" sz="2000">
                <a:ea typeface="Times New Roman" pitchFamily="18" charset="0"/>
                <a:cs typeface="Arial" charset="0"/>
              </a:rPr>
              <a:t>«Стоять на смерть!» - это приказ. Отдавать такие приказы очень тяжело. После боя генерал Бессонов сказал оставшимся в живых «Спасибо вам!...» «…А что я могу сделать для них, кроме этого спасибо» -думал генерал Бессонов</a:t>
            </a:r>
            <a:r>
              <a:rPr lang="ru-RU" sz="2000">
                <a:cs typeface="Arial" charset="0"/>
              </a:rPr>
              <a:t>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800600" y="684213"/>
            <a:ext cx="3814763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/>
              <a:t> Горячий снег.</a:t>
            </a:r>
          </a:p>
          <a:p>
            <a:r>
              <a:rPr lang="ru-RU" sz="4000" b="1"/>
              <a:t> </a:t>
            </a:r>
            <a:r>
              <a:rPr lang="ru-RU" sz="3200" b="1">
                <a:hlinkClick r:id="rId3"/>
              </a:rPr>
              <a:t>Бондарев Ю. В.</a:t>
            </a:r>
            <a:endParaRPr lang="ru-RU" sz="3200" b="1"/>
          </a:p>
          <a:p>
            <a:endParaRPr lang="ru-RU" sz="4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Рисунок 3" descr="http://i.olov-biblioteka.ru/u/3c/7fd502b2e811e3b33134e13f19a22d/-/%D0%92.%20%D0%9B.%20%D0%9A%D0%BE%D0%BD%D0%B4%D1%80%D0%B0%D1%82%D1%8C%D0%B5%D0%B2%20-%20%D0%92%D0%B5%D1%80%D0%BD%D0%B8%D1%82%D0%B5%D1%81%D1%8C%20%D0%B6%D0%B8%D0%B2%D1%8B%D0%BC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23050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68313" y="3006725"/>
            <a:ext cx="8064500" cy="324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/>
            <a:endParaRPr lang="ru-RU" sz="2300">
              <a:cs typeface="Arial" charset="0"/>
            </a:endParaRPr>
          </a:p>
          <a:p>
            <a:pPr indent="252413" algn="just" eaLnBrk="0" hangingPunct="0"/>
            <a:r>
              <a:rPr lang="ru-RU" sz="2300">
                <a:latin typeface="Calibri" pitchFamily="34" charset="0"/>
                <a:cs typeface="Times New Roman" pitchFamily="18" charset="0"/>
              </a:rPr>
              <a:t>Как поведет себя человек на войне? Поступится ли он, оказавшись в экстремальной ситуации, своими жизненными принципами, либо же останется самим собой.</a:t>
            </a:r>
            <a:endParaRPr lang="ru-RU" sz="2300">
              <a:cs typeface="Arial" charset="0"/>
            </a:endParaRPr>
          </a:p>
          <a:p>
            <a:pPr indent="252413" algn="just" eaLnBrk="0" hangingPunct="0"/>
            <a:r>
              <a:rPr lang="ru-RU" sz="2300">
                <a:latin typeface="Calibri" pitchFamily="34" charset="0"/>
                <a:cs typeface="Times New Roman" pitchFamily="18" charset="0"/>
              </a:rPr>
              <a:t>Повесть «Сашка» посвящена обычному человеку, ничем не выделявшемуся среди других, бою местного значения и отрезку времени жизни других таких же солдат – его товарищей, которые и помыслить не могли тогда, что эти четыре года войны, представятся им бесконечной вечностью...</a:t>
            </a:r>
            <a:endParaRPr lang="ru-RU" sz="2300"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067175" y="531813"/>
            <a:ext cx="59769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 b="1"/>
          </a:p>
          <a:p>
            <a:pPr algn="ctr"/>
            <a:r>
              <a:rPr lang="ru-RU" sz="4000" b="1"/>
              <a:t>Сашка.</a:t>
            </a:r>
          </a:p>
          <a:p>
            <a:pPr algn="ctr"/>
            <a:r>
              <a:rPr lang="ru-RU" sz="4000" b="1"/>
              <a:t> </a:t>
            </a:r>
            <a:r>
              <a:rPr lang="ru-RU" sz="3200" b="1"/>
              <a:t>Кондратьев В. Л.</a:t>
            </a:r>
            <a:r>
              <a:rPr lang="ru-RU" sz="4000" b="1"/>
              <a:t> 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3" descr="http://i.olov-biblioteka.ru/u/d0/f849c6b2e811e3a7458ee43f19a22d/-/%D0%92.%20%D0%91%D0%BE%D0%B3%D0%BE%D0%BC%D0%BE%D0%BB%D0%BE%D0%B2%20-%20%D0%98%D0%B2%D0%B0%D0%BD%20%D0%B8%20%D0%97%D0%BE%D1%81%D1%8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0"/>
            <a:ext cx="215900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50825" y="2870200"/>
            <a:ext cx="88931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 eaLnBrk="0" hangingPunct="0"/>
            <a:endParaRPr lang="ru-RU" sz="2100">
              <a:cs typeface="Times New Roman" pitchFamily="18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Повесть "Иван" написана о 12-летнем мальчишке, который ходит в разведку в немецкий тыл в дни Великой Отечественной войны, добывая бесценные сведения для наших войск.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Герой повести - Иван Буслов -  родом из Гомеля. В войну погибли его отец и сестрёнка. Ивану пришлось пережить многое: он был и в партизанах, и в Тростянце — в лагере смерти.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«…Когда  я ставлю себя на его место (Ивана), моё сердце сжимается от ужаса. Сколько ему пришлось пережить... Даже одно из этих событий нам, нынешним мальчишкам и девчонкам трудно себе представить…» 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Расстрелян фашистами 11 ноября 1942 года.</a:t>
            </a:r>
            <a:endParaRPr lang="ru-RU" sz="2100">
              <a:cs typeface="Arial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664075" y="646113"/>
            <a:ext cx="3505200" cy="179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000" b="1"/>
              <a:t> Иван. </a:t>
            </a:r>
          </a:p>
          <a:p>
            <a:pPr algn="ctr"/>
            <a:r>
              <a:rPr lang="ru-RU" sz="4000" b="1"/>
              <a:t>Зося. </a:t>
            </a:r>
          </a:p>
          <a:p>
            <a:pPr algn="ctr"/>
            <a:r>
              <a:rPr lang="ru-RU" sz="3200" b="1">
                <a:hlinkClick r:id="rId3"/>
              </a:rPr>
              <a:t>Богомолов В. О.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 descr="http://i.olov-biblioteka.ru/u/11/506cbab2e911e3a9ee08ff3f19a22d/-/%D0%9D%D0%B8%D0%BA%D0%BE%D0%BB%D0%B0%D0%B9%20%D0%91%D0%B8%D1%80%D1%8E%D0%BA%D0%BE%D0%B2%20-%20%D0%A7%D0%B0%D0%B9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50825" y="2990850"/>
            <a:ext cx="8424863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/>
            <a:r>
              <a:rPr lang="ru-RU" sz="2100">
                <a:latin typeface="Calibri" pitchFamily="34" charset="0"/>
                <a:cs typeface="Times New Roman" pitchFamily="18" charset="0"/>
              </a:rPr>
              <a:t>Комсомолка  партизанка Катя Волгина пошла в самое логово врага, чтоб рассказать людям на  оккупированных немцами территориях, правду о положении на фронтах, о том, что Москва не сдалась.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Девушку поймали по доносу предателя и расстреляли на глазах бойцов, спешивших на помощь.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Пытки фашистов были очень жестокими и бесчеловечными, побывавшие в застенках гестапо, молодые люди становились седыми. Катя Волгина не сомневалась, что бы ни делали с ней немцы, она выдержит. Если у неё на глазах станут пытать мать, выдержать это будет труднее, но она выдержит.</a:t>
            </a:r>
            <a:endParaRPr lang="ru-RU" sz="2100">
              <a:cs typeface="Arial" charset="0"/>
            </a:endParaRPr>
          </a:p>
          <a:p>
            <a:pPr indent="252413" algn="just" eaLnBrk="0" hangingPunct="0"/>
            <a:r>
              <a:rPr lang="ru-RU" sz="2100">
                <a:latin typeface="Calibri" pitchFamily="34" charset="0"/>
                <a:cs typeface="Times New Roman" pitchFamily="18" charset="0"/>
              </a:rPr>
              <a:t>Прототипом героини была  Герой Советского Союза Лиза Чайкина. </a:t>
            </a:r>
            <a:endParaRPr lang="ru-RU" sz="2100">
              <a:cs typeface="Arial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787900" y="1027113"/>
            <a:ext cx="3960813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/>
              <a:t>Чайка </a:t>
            </a:r>
          </a:p>
          <a:p>
            <a:r>
              <a:rPr lang="ru-RU" sz="3200" b="1"/>
              <a:t>Бирюков Н. 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3" descr="http://dobrlib.permculture.ru/Data/Sites/31/2014/a%D0%B1%D0%BE%D0%BD%D0%B5%D0%BC%D0%B5%D0%BD%D1%82-2014/%D0%BF%D0%BE%D0%B1%D0%B5%D0%B4%D0%B0/%D1%80%D0%B6%D0%B5%D0%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0"/>
            <a:ext cx="18383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0" y="3043238"/>
            <a:ext cx="91440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700">
                <a:ea typeface="Times New Roman" pitchFamily="18" charset="0"/>
                <a:cs typeface="Arial" charset="0"/>
              </a:rPr>
              <a:t>«Люди механически двигаются вперед, и многие гибнут — но мы уже не принадлежим себе, нас всех захватила непонятная дикая стихия боя. Взрывы, осколки и пули разметали солдатские цепи, рвут на куски живых и мертвых. Как люди способны такое выдержать Как уберечься в этом аду Грохот боя заглушает отчаянные крики раненых, санитары, рискуя собой, мечутся между стеной шквального огня и жуткими этими криками пытаясь спасти, стаскивают искалеченных, окровавленных в ближайшие воронки. В гуле и свисте снарядов мы перестаем узнавать друг друга. Побледневшие лица, сжатые губы. Кто-то плачет на ходу, и слезы, перемешанные с потом и грязью, текут по лицу, ослепляя глаза. Кто-то пытается перекреститься на бегу, с мольбой взглядывая на небо. Кто-то зовет какую-то Маруську…»Так описывает свой первый бой Борис Горбачевский, которому довелось участвовать и выжить в одном из самых кровавых сражений Великой Отечественной — летнем наступлении под Ржевом. Для него война закончилась в Чехословакии, но именно бои на Калининском фронте оставили самый сильный след в его памяти.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3" descr="http://dobrlib.permculture.ru/Data/Sites/31/2014/a%D0%B1%D0%BE%D0%BD%D0%B5%D0%BC%D0%B5%D0%BD%D1%82-2014/%D0%BF%D0%BE%D0%B1%D0%B5%D0%B4%D0%B0/%D1%80%D1%83%D0%B1%D0%B5%D0%B6%D0%B8-%D1%81%D0%BB%D0%B0%D0%B2%D1%8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0"/>
            <a:ext cx="19145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468313" y="2862263"/>
            <a:ext cx="8207375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100">
                <a:cs typeface="Arial" charset="0"/>
              </a:rPr>
              <a:t>    </a:t>
            </a:r>
            <a:r>
              <a:rPr lang="ru-RU" sz="2100">
                <a:ea typeface="Times New Roman" pitchFamily="18" charset="0"/>
                <a:cs typeface="Arial" charset="0"/>
              </a:rPr>
              <a:t>Эта книга посвящена наиболее известным оборонительным сражениям Второй мировой войны, значительно повлиявшим на результаты всей кампании. Оборонительная битва за Сталинград осенью 1942 года стала главным фактором перелома в событиях на советско-германском фронте, удержание Курского выступа летом 1943 года закрепило инициативу за Красной Армией, а отражение немецкого наступления в районе озера Балатон в марте 1945 года окончательно похоронило надежды фюрера на спасение от военного краха. Основным стержнем непоколебимости нашей обороны являлось мужество и храбрость русского солдата, а опыт наших командиров рос от сражения к сражению, ставших своеобразными рубежами развития отечественного военного искусства.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http://dobrlib.permculture.ru/Data/Sites/31/2014/a%D0%B1%D0%BE%D0%BD%D0%B5%D0%BC%D0%B5%D0%BD%D1%82-2014/%D0%BF%D0%BE%D0%B1%D0%B5%D0%B4%D0%B0/10-%D0%BC%D0%B8%D1%84%D0%BE%D0%B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18478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2951163"/>
            <a:ext cx="9144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>
                <a:ea typeface="Times New Roman" pitchFamily="18" charset="0"/>
                <a:cs typeface="Arial" charset="0"/>
              </a:rPr>
              <a:t>«По крупповской броне звонко стучали клинки отважных варшавских жолнеров, об эту же броню ломались пики польской кавалерии. Под гусеницами танков погибло все живое…» «Все семь „Ил-2“, один за другим охваченные пламенем, рухнули в Ладожское озеро…» «Немецкое командование, встретив новые советские танки и видя бессилие своих противотанковых средств, переложило борьбу с „KB“ и „Т-34“ на плечи авиации, которая в то время господствовала в воздухе». Усилиями кинематографистов и публицистов создан целый ряд штампов и стереотипов о Второй мировой войне, не выдерживающих при ближайшем рассмотрении никакой критики. Алексей Исаев разбирает некоторые наиболее яркие мифы о самой большой войне в истории человечества: механизмы «блицкрига», роль автоматического оружия в армиях разных государств, счета асов-истребителей, боевое применение танков и кавалерии, первые шаги реактивной авиации. Рассчитана на широкий круг читателей, интересующихся военной и политической историей 30–40-х годов прошлого века</a:t>
            </a:r>
            <a:r>
              <a:rPr lang="ru-RU">
                <a:solidFill>
                  <a:srgbClr val="343810"/>
                </a:solidFill>
                <a:ea typeface="Times New Roman" pitchFamily="18" charset="0"/>
                <a:cs typeface="Arial" charset="0"/>
              </a:rPr>
              <a:t>.</a:t>
            </a:r>
            <a:endParaRPr lang="ru-RU" sz="180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3" descr="http://dobrlib.permculture.ru/Data/Sites/31/2014/a%D0%B1%D0%BE%D0%BD%D0%B5%D0%BC%D0%B5%D0%BD%D1%82-2014/%D0%BF%D0%BE%D0%B1%D0%B5%D0%B4%D0%B0/%D1%83%D1%82%D1%80%D0%B0%D1%82%D0%B0-%D0%B8-%D0%B2%D0%BE%D0%B7%D0%BC%D0%B5%D0%B7%D0%B4%D0%B8%D0%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0"/>
            <a:ext cx="19050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0" y="3294063"/>
            <a:ext cx="9144000" cy="297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100">
                <a:cs typeface="Arial" charset="0"/>
              </a:rPr>
              <a:t>      </a:t>
            </a:r>
            <a:r>
              <a:rPr lang="ru-RU" sz="2100">
                <a:ea typeface="Times New Roman" pitchFamily="18" charset="0"/>
                <a:cs typeface="Arial" charset="0"/>
              </a:rPr>
              <a:t>Эта книга посвящена двум наиболее значимым для каждого россиянина событиям Второй мировой войны героической обороне Брестской крепости и конечной фазе в сражении за Сталинград — операции «Кольцо». И если в первом случае, несмотря на отчаянное сопротивление и невиданный героизм наших воинов, Красная армия потерпела поражение, то в Сталинградской битве расплачиваться за агрессию и разбой на территории нашей Родины пришлось уже немецким захватчикам — германский военный гений был посрамлен и унижен, 6-я полевая армия вермахта перестала существовать, а генерал-фельдмаршал Паулюс впервые в немецкой истории сдался в плен.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3" descr="http://dobrlib.permculture.ru/Data/Sites/31/2014/a%D0%B1%D0%BE%D0%BD%D0%B5%D0%BC%D0%B5%D0%BD%D1%82-2014/%D0%BF%D0%BE%D0%B1%D0%B5%D0%B4%D0%B0/%D0%B3%D1%80%D0%B0%D0%B1%D0%B8%D0%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0"/>
            <a:ext cx="185737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50825" y="2803525"/>
            <a:ext cx="889317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900">
                <a:cs typeface="Arial" charset="0"/>
              </a:rPr>
              <a:t>      </a:t>
            </a:r>
            <a:r>
              <a:rPr lang="ru-RU" sz="1900">
                <a:ea typeface="Times New Roman" pitchFamily="18" charset="0"/>
                <a:cs typeface="Arial" charset="0"/>
              </a:rPr>
              <a:t>Василий Гаврилович Грабин, создал первоклассные артиллерийские системы. На вооружение Советской Армии было принято более 15 типов дивизионных, танковых, противотанковых и других специальных пушек, спроектированных его конструкторским бюро. Такого результата не добилось ни одно другое КБ. А грабинская дивизионная пушка ЗИС-3 стала самой знаменитой в годы Великой </a:t>
            </a:r>
            <a:r>
              <a:rPr lang="ru-RU" sz="1900">
                <a:cs typeface="Arial" charset="0"/>
              </a:rPr>
              <a:t>    </a:t>
            </a:r>
            <a:r>
              <a:rPr lang="ru-RU" sz="1900">
                <a:cs typeface="Times New Roman" pitchFamily="18" charset="0"/>
              </a:rPr>
              <a:t>Отечественной войны. Высшие мировые авторитеты оценили ее как "шедевр конструкторской мысли". Танковые пушки В.Г.Грабина обеспечили огневую мощь непревзойденного танка Второй мировой войны - Т-34. В книге рассказывается и о тех, кто работал вместе с Грабиным, а также о вкладе его инженерной школы в разработку атомной и ракетной техники. Воспоминания вдовы конструктора А.П.Грабиной, ветеранов ЦАКБ - ЦНИИ-58 дополняют картину того времени. Перед читателями встают живые образы людей, так много сделавших во славу нашего Отечества.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5"/>
          <p:cNvSpPr>
            <a:spLocks noChangeArrowheads="1"/>
          </p:cNvSpPr>
          <p:nvPr/>
        </p:nvSpPr>
        <p:spPr bwMode="auto">
          <a:xfrm>
            <a:off x="827088" y="1031567"/>
            <a:ext cx="78486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ctr"/>
            <a:r>
              <a:rPr lang="ru-RU" sz="2800" b="1" dirty="0" smtClean="0"/>
              <a:t>Дорогие ребята</a:t>
            </a:r>
            <a:r>
              <a:rPr lang="ru-RU" sz="2400" b="1" dirty="0" smtClean="0"/>
              <a:t>!</a:t>
            </a:r>
            <a:endParaRPr lang="ru-RU" sz="2400" b="1" dirty="0"/>
          </a:p>
          <a:p>
            <a:pPr indent="252413" algn="ctr"/>
            <a:endParaRPr lang="ru-RU" sz="2400" dirty="0"/>
          </a:p>
          <a:p>
            <a:pPr indent="252413" algn="just"/>
            <a:r>
              <a:rPr lang="ru-RU" sz="2400" dirty="0" smtClean="0"/>
              <a:t>Мы</a:t>
            </a:r>
            <a:r>
              <a:rPr lang="ru-RU" sz="2400" dirty="0"/>
              <a:t>, родившиеся в мирное время, обязаны хранить память о защитниках нашей Родины. Память потомков заключена в книгах, документах, письмах фронтовиков, которые невозможно читать без слез. Помня о той страшной войне и о людях, победивших фашизм, </a:t>
            </a:r>
            <a:r>
              <a:rPr lang="ru-RU" sz="2400" dirty="0" smtClean="0"/>
              <a:t>преклоняем </a:t>
            </a:r>
            <a:r>
              <a:rPr lang="ru-RU" sz="2400" dirty="0"/>
              <a:t>колени перед подвигом народа.</a:t>
            </a:r>
          </a:p>
          <a:p>
            <a:pPr indent="252413" algn="just"/>
            <a:r>
              <a:rPr lang="ru-RU" sz="2400" dirty="0" smtClean="0"/>
              <a:t>Представляем </a:t>
            </a:r>
            <a:r>
              <a:rPr lang="ru-RU" sz="2400" dirty="0"/>
              <a:t>вашему вниманию самые популярные среди юных читателей  книги о Великой Отечественной войне. Пусть и в ваших сердцах не померкнет память о подвиге русского народа в борьбе за свободу и мир на земле.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ChangeArrowheads="1"/>
          </p:cNvSpPr>
          <p:nvPr/>
        </p:nvSpPr>
        <p:spPr bwMode="auto">
          <a:xfrm>
            <a:off x="611188" y="911225"/>
            <a:ext cx="8064500" cy="490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ctr"/>
            <a:r>
              <a:rPr lang="ru-RU" sz="3200" b="1">
                <a:latin typeface="Times New Roman" pitchFamily="18" charset="0"/>
                <a:cs typeface="Times New Roman" pitchFamily="18" charset="0"/>
              </a:rPr>
              <a:t>Самые читаемые книги о войне</a:t>
            </a:r>
          </a:p>
          <a:p>
            <a:pPr indent="252413" algn="ctr"/>
            <a:endParaRPr lang="ru-RU" sz="3200" b="1"/>
          </a:p>
          <a:p>
            <a:pPr indent="252413" algn="ctr" eaLnBrk="0" hangingPunct="0"/>
            <a:r>
              <a:rPr lang="ru-RU" sz="2400">
                <a:solidFill>
                  <a:srgbClr val="2B2B2B"/>
                </a:solidFill>
                <a:cs typeface="Times New Roman" pitchFamily="18" charset="0"/>
              </a:rPr>
              <a:t>  </a:t>
            </a:r>
            <a:r>
              <a:rPr lang="ru-RU" sz="3600" b="1">
                <a:latin typeface="Times New Roman" pitchFamily="18" charset="0"/>
                <a:cs typeface="Times New Roman" pitchFamily="18" charset="0"/>
              </a:rPr>
              <a:t>А зори здесь тихие...: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/>
          </a:p>
          <a:p>
            <a:pPr indent="252413" algn="ctr" eaLnBrk="0" hangingPunct="0"/>
            <a:r>
              <a:rPr lang="ru-RU" sz="2400">
                <a:solidFill>
                  <a:srgbClr val="2B2B2B"/>
                </a:solidFill>
                <a:cs typeface="Times New Roman" pitchFamily="18" charset="0"/>
              </a:rPr>
              <a:t> </a:t>
            </a:r>
            <a:endParaRPr lang="ru-RU" sz="2400"/>
          </a:p>
          <a:p>
            <a:pPr indent="252413" algn="ctr" eaLnBrk="0" hangingPunct="0"/>
            <a:r>
              <a:rPr lang="ru-RU" sz="2400" b="1">
                <a:latin typeface="Times New Roman" pitchFamily="18" charset="0"/>
                <a:cs typeface="Times New Roman" pitchFamily="18" charset="0"/>
                <a:hlinkClick r:id="rId2"/>
              </a:rPr>
              <a:t>Васильев Б. Л.</a:t>
            </a:r>
            <a:r>
              <a:rPr lang="ru-RU" sz="2400" b="1">
                <a:cs typeface="Times New Roman" pitchFamily="18" charset="0"/>
              </a:rPr>
              <a:t> </a:t>
            </a:r>
          </a:p>
          <a:p>
            <a:pPr indent="252413" algn="ctr" eaLnBrk="0" hangingPunct="0"/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pPr indent="252413" algn="just" eaLnBrk="0" hangingPunct="0"/>
            <a:r>
              <a:rPr lang="ru-RU" sz="2400">
                <a:cs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Пять молоденьких девчонок, которым жить бы да жить, детей растить, судьба уготовила смерть в неравном бою с немецкими диверсантами.</a:t>
            </a:r>
            <a:r>
              <a:rPr lang="ru-RU" sz="2400">
                <a:cs typeface="Times New Roman" pitchFamily="18" charset="0"/>
              </a:rPr>
              <a:t> </a:t>
            </a:r>
            <a:endParaRPr lang="ru-RU" sz="2400"/>
          </a:p>
          <a:p>
            <a:pPr indent="252413" algn="just" eaLnBrk="0" hangingPunct="0"/>
            <a:r>
              <a:rPr lang="ru-RU" sz="2400">
                <a:cs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Да на войне страшно, очень страшно.</a:t>
            </a:r>
            <a:r>
              <a:rPr lang="ru-RU" sz="2400">
                <a:cs typeface="Times New Roman" pitchFamily="18" charset="0"/>
              </a:rPr>
              <a:t> 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В повести Борис Васильев описывает жизнь и гибель пяти девушек-зенитчиц.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8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611188" y="3573463"/>
            <a:ext cx="7889875" cy="2522537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/>
          </a:p>
          <a:p>
            <a:pPr eaLnBrk="1" hangingPunct="1">
              <a:defRPr/>
            </a:pPr>
            <a:endParaRPr lang="ru-RU" b="1" dirty="0" smtClean="0"/>
          </a:p>
        </p:txBody>
      </p:sp>
      <p:pic>
        <p:nvPicPr>
          <p:cNvPr id="6146" name="Рисунок 2" descr="http://i.olov-biblioteka.ru/u/8d/4658e2b2e511e39a1591c73f19a22d/-/%D0%9C%D0%B8%D1%85%D0%B0%D0%B8%D0%BB%20%D0%A8%D0%BE%D0%BB%D0%BE%D1%85%D0%BE%D0%B2%20-%20%D0%A1%D1%83%D0%B4%D1%8C%D0%B1%D0%B0%20%D1%87%D0%B5%D0%BB%D0%BE%D0%B2%D0%B5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71500"/>
            <a:ext cx="252095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323850" y="3825875"/>
            <a:ext cx="8569325" cy="27098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/>
            <a:r>
              <a:rPr lang="ru-RU" sz="2800" b="1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                        </a:t>
            </a:r>
            <a:r>
              <a:rPr lang="ru-RU" sz="2400" b="1"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2400">
                <a:latin typeface="Calibri" pitchFamily="34" charset="0"/>
                <a:cs typeface="Times New Roman" pitchFamily="18" charset="0"/>
              </a:rPr>
              <a:t>Будучи участником Великой Отечественной войны, Михаил Шолохов услышал историю жизни одного солдата и она его очень тронула. Шолохов долго вынашивал в себе идею написания этого рассказа. Главный герой рассказа – Андрей Соколов. Он потерял всю семью во время войны, пережил ужасы фашистского плена, но сумел сохранить большую любовь и нежность к людям.</a:t>
            </a:r>
            <a:endParaRPr lang="ru-RU" sz="2400">
              <a:cs typeface="Arial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859338" y="908050"/>
            <a:ext cx="3673475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/>
              <a:t>Судьба человека.</a:t>
            </a:r>
            <a:r>
              <a:rPr lang="ru-RU"/>
              <a:t> </a:t>
            </a:r>
          </a:p>
          <a:p>
            <a:endParaRPr lang="ru-RU"/>
          </a:p>
          <a:p>
            <a:r>
              <a:rPr lang="ru-RU" sz="3600" u="sng"/>
              <a:t>Шолохов М</a:t>
            </a:r>
            <a:r>
              <a:rPr lang="ru-RU" sz="36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Рисунок 4" descr="http://i.olov-biblioteka.ru/u/0b/640744b2e411e3ac8999f83f19a22d/-/%D0%92%D0%B0%D1%81%D0%B8%D0%BB%D0%B8%D0%B9%20%D0%9A%D0%B0%D1%82%D0%B0%D0%B5%D0%B2%20-%20%D0%A1%D1%8B%D0%BD%20%D0%9F%D0%BE%D0%BB%D0%BA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0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836863"/>
            <a:ext cx="8137525" cy="3378200"/>
          </a:xfrm>
          <a:noFill/>
        </p:spPr>
        <p:txBody>
          <a:bodyPr anchor="ctr">
            <a:spAutoFit/>
          </a:bodyPr>
          <a:lstStyle/>
          <a:p>
            <a:pPr marL="0" indent="252413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2400" smtClean="0">
                <a:effectLst/>
                <a:latin typeface="Calibri" pitchFamily="34" charset="0"/>
                <a:cs typeface="Times New Roman" pitchFamily="18" charset="0"/>
              </a:rPr>
              <a:t>У Вани Солнцева Великая Отечественная война отняла всё: родных и близких, дом и само детство.</a:t>
            </a:r>
            <a:endParaRPr lang="ru-RU" sz="2400" smtClean="0">
              <a:effectLst/>
              <a:cs typeface="Arial" charset="0"/>
            </a:endParaRPr>
          </a:p>
          <a:p>
            <a:pPr marL="0" indent="252413">
              <a:spcBef>
                <a:spcPct val="0"/>
              </a:spcBef>
              <a:buClrTx/>
              <a:buFontTx/>
              <a:buNone/>
            </a:pPr>
            <a:r>
              <a:rPr lang="ru-RU" sz="2400" smtClean="0">
                <a:effectLst/>
                <a:latin typeface="Calibri" pitchFamily="34" charset="0"/>
                <a:cs typeface="Times New Roman" pitchFamily="18" charset="0"/>
              </a:rPr>
              <a:t>Много испытаний пришлось пройти мальчику: побывать в плену у немцев, увидеть смерть дорогого человека. Бойцы Советской Армии, нежно, называвшие его пастушком, сберегли Ваню от смерти. Повесть «Сын полка» вернёт тебя, юный читатель, к трудным, но героическим событиям военных лет. Она поможет тебе увидеть эти события своими глазами.</a:t>
            </a:r>
            <a:endParaRPr lang="ru-RU" sz="2400" smtClean="0">
              <a:effectLst/>
              <a:cs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63938" y="692150"/>
            <a:ext cx="46339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/>
              <a:t> Сын полка</a:t>
            </a:r>
          </a:p>
          <a:p>
            <a:r>
              <a:rPr lang="ru-RU" sz="4000" b="1"/>
              <a:t>  </a:t>
            </a:r>
            <a:r>
              <a:rPr lang="ru-RU" sz="3600" b="1">
                <a:hlinkClick r:id="rId3"/>
              </a:rPr>
              <a:t>Катаев В. П.</a:t>
            </a:r>
            <a:r>
              <a:rPr lang="ru-RU" sz="40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03213"/>
            <a:ext cx="9144000" cy="6253162"/>
          </a:xfrm>
          <a:noFill/>
        </p:spPr>
        <p:txBody>
          <a:bodyPr anchor="ctr">
            <a:spAutoFit/>
          </a:bodyPr>
          <a:lstStyle/>
          <a:p>
            <a:pPr marL="0" indent="252413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4000" smtClean="0">
                <a:effectLst/>
                <a:latin typeface="Calibri" pitchFamily="34" charset="0"/>
                <a:cs typeface="Times New Roman" pitchFamily="18" charset="0"/>
              </a:rPr>
              <a:t> </a:t>
            </a:r>
            <a:r>
              <a:rPr lang="ru-RU" sz="4000" b="1" smtClean="0">
                <a:effectLst/>
                <a:latin typeface="Calibri" pitchFamily="34" charset="0"/>
                <a:cs typeface="Times New Roman" pitchFamily="18" charset="0"/>
              </a:rPr>
              <a:t>Повесть о настоящем человеке</a:t>
            </a:r>
            <a:r>
              <a:rPr lang="ru-RU" sz="4000" b="1" smtClean="0">
                <a:effectLst/>
                <a:cs typeface="Times New Roman" pitchFamily="18" charset="0"/>
              </a:rPr>
              <a:t>.</a:t>
            </a:r>
          </a:p>
          <a:p>
            <a:pPr marL="0" indent="252413" algn="ctr" eaLnBrk="1" hangingPunct="1">
              <a:spcBef>
                <a:spcPct val="0"/>
              </a:spcBef>
              <a:buClrTx/>
              <a:buFontTx/>
              <a:buNone/>
            </a:pPr>
            <a:r>
              <a:rPr lang="ru-RU" sz="2800" b="1" smtClean="0">
                <a:effectLst/>
                <a:cs typeface="Times New Roman" pitchFamily="18" charset="0"/>
              </a:rPr>
              <a:t> </a:t>
            </a:r>
            <a:r>
              <a:rPr lang="ru-RU" sz="2800" b="1" smtClean="0">
                <a:effectLst/>
                <a:latin typeface="Calibri" pitchFamily="34" charset="0"/>
                <a:cs typeface="Times New Roman" pitchFamily="18" charset="0"/>
                <a:hlinkClick r:id="rId2"/>
              </a:rPr>
              <a:t>Полевой Б. Н.</a:t>
            </a:r>
            <a:endParaRPr lang="ru-RU" sz="2800" b="1" smtClean="0">
              <a:effectLst/>
              <a:cs typeface="Times New Roman" pitchFamily="18" charset="0"/>
            </a:endParaRPr>
          </a:p>
          <a:p>
            <a:pPr marL="0" indent="252413" algn="ctr" eaLnBrk="1" hangingPunct="1">
              <a:spcBef>
                <a:spcPct val="0"/>
              </a:spcBef>
              <a:buClrTx/>
              <a:buFontTx/>
              <a:buNone/>
            </a:pPr>
            <a:endParaRPr lang="ru-RU" sz="2800" smtClean="0">
              <a:effectLst/>
              <a:cs typeface="Arial" charset="0"/>
            </a:endParaRPr>
          </a:p>
          <a:p>
            <a:pPr marL="0" indent="252413" algn="just">
              <a:spcBef>
                <a:spcPct val="0"/>
              </a:spcBef>
              <a:buClrTx/>
              <a:buFontTx/>
              <a:buNone/>
            </a:pPr>
            <a:r>
              <a:rPr lang="ru-RU" sz="2800" smtClean="0">
                <a:effectLst/>
                <a:latin typeface="Calibri" pitchFamily="34" charset="0"/>
                <a:cs typeface="Times New Roman" pitchFamily="18" charset="0"/>
              </a:rPr>
              <a:t>В основу этой повести положен реальный подвиг Героя Советского Союза,   лётчика Алексея Маресьева.</a:t>
            </a:r>
            <a:endParaRPr lang="ru-RU" sz="2800" smtClean="0">
              <a:effectLst/>
              <a:cs typeface="Arial" charset="0"/>
            </a:endParaRPr>
          </a:p>
          <a:p>
            <a:pPr marL="0" indent="252413">
              <a:spcBef>
                <a:spcPct val="0"/>
              </a:spcBef>
              <a:buClrTx/>
              <a:buFontTx/>
              <a:buNone/>
            </a:pPr>
            <a:r>
              <a:rPr lang="ru-RU" sz="2800" smtClean="0">
                <a:effectLst/>
                <a:latin typeface="Calibri" pitchFamily="34" charset="0"/>
                <a:cs typeface="Times New Roman" pitchFamily="18" charset="0"/>
              </a:rPr>
              <a:t>Нет такого человека,  кто  бы остался равнодушным после прочтения книги о его подвиге. Да и сам Борис Полевой совершил писательский подвиг, подарив человечеству</a:t>
            </a:r>
            <a:r>
              <a:rPr lang="ru-RU" sz="2800" smtClean="0">
                <a:effectLst/>
                <a:cs typeface="Times New Roman" pitchFamily="18" charset="0"/>
              </a:rPr>
              <a:t> </a:t>
            </a:r>
            <a:r>
              <a:rPr lang="ru-RU" sz="2800" smtClean="0">
                <a:effectLst/>
                <a:latin typeface="Calibri" pitchFamily="34" charset="0"/>
                <a:cs typeface="Times New Roman" pitchFamily="18" charset="0"/>
              </a:rPr>
              <a:t>прекрасную песню  о  мужестве  и  жизнелюбии  настоящего  человека.   В   трудные послевоенные годы книга находила отчаявшихся людей и возвращала  их  к  жизни, она влекла за собой сильных, стыдила</a:t>
            </a:r>
            <a:endParaRPr lang="ru-RU" sz="2800" smtClean="0">
              <a:effectLst/>
              <a:cs typeface="Times New Roman" pitchFamily="18" charset="0"/>
            </a:endParaRPr>
          </a:p>
          <a:p>
            <a:pPr marL="0" indent="252413">
              <a:spcBef>
                <a:spcPct val="0"/>
              </a:spcBef>
              <a:buClrTx/>
              <a:buFontTx/>
              <a:buNone/>
            </a:pPr>
            <a:r>
              <a:rPr lang="ru-RU" sz="2800" smtClean="0">
                <a:effectLst/>
                <a:latin typeface="Calibri" pitchFamily="34" charset="0"/>
                <a:cs typeface="Times New Roman" pitchFamily="18" charset="0"/>
              </a:rPr>
              <a:t>малодушных,  становилась  другом, учителем, бойцом.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0825" y="2759075"/>
            <a:ext cx="86423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Поэма Александра Твардовского "Василий Теркин" с газетного листа шагнула в ряд бессмертных произведений русской литературы. Бойцы бережно передавали клочки со стихами газеты из рук в руки.</a:t>
            </a:r>
            <a:endParaRPr lang="ru-RU" sz="2400">
              <a:cs typeface="Arial" charset="0"/>
            </a:endParaRPr>
          </a:p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В образе Василия Тёркина поэт сумел выразить главное в русском национальном характере, выявить его лучшие черты. «Это поистине редкая книга: какая свобода, какая чудесная удаль, какая меткость, точность во всем и какой необыкновенный народный солдатский язык …» - так отозвался о поэме Иван Бунин.</a:t>
            </a:r>
            <a:endParaRPr lang="ru-RU" sz="2400">
              <a:cs typeface="Arial" charset="0"/>
            </a:endParaRPr>
          </a:p>
        </p:txBody>
      </p:sp>
      <p:pic>
        <p:nvPicPr>
          <p:cNvPr id="9218" name="Рисунок 5" descr="http://i.olov-biblioteka.ru/u/0a/c85b78b2e411e3ac8999f83f19a22d/-/%D0%90.%20%D0%A2%D0%B2%D0%B0%D1%80%D0%B4%D0%BE%D0%B2%D1%81%D0%BA%D0%B8%D0%B9%20-%20%D0%92%D0%B0%D1%81%D0%B8%D0%BB%D0%B8%D0%B9%20%D0%A2%D0%B5%D1%80%D0%BA%D0%B8%D0%B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0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427538" y="790575"/>
            <a:ext cx="4392612" cy="161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600" b="1"/>
              <a:t> Василий Тёркин.</a:t>
            </a:r>
          </a:p>
          <a:p>
            <a:pPr algn="ctr"/>
            <a:r>
              <a:rPr lang="ru-RU" sz="3600" b="1"/>
              <a:t> </a:t>
            </a:r>
          </a:p>
          <a:p>
            <a:r>
              <a:rPr lang="ru-RU" sz="2800" b="1">
                <a:hlinkClick r:id="rId3"/>
              </a:rPr>
              <a:t>Твардовский А. Т.</a:t>
            </a: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50825" y="577850"/>
            <a:ext cx="8893175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ctr"/>
            <a:r>
              <a:rPr lang="ru-RU" sz="4000" b="1">
                <a:latin typeface="Calibri" pitchFamily="34" charset="0"/>
                <a:cs typeface="Times New Roman" pitchFamily="18" charset="0"/>
              </a:rPr>
              <a:t>В списках не значился</a:t>
            </a:r>
            <a:r>
              <a:rPr lang="ru-RU" sz="2400" b="1">
                <a:cs typeface="Times New Roman" pitchFamily="18" charset="0"/>
              </a:rPr>
              <a:t>. </a:t>
            </a:r>
          </a:p>
          <a:p>
            <a:pPr indent="252413" algn="ctr"/>
            <a:r>
              <a:rPr lang="ru-RU" sz="3200" b="1">
                <a:latin typeface="Calibri" pitchFamily="34" charset="0"/>
                <a:cs typeface="Times New Roman" pitchFamily="18" charset="0"/>
                <a:hlinkClick r:id="rId2"/>
              </a:rPr>
              <a:t>Васильев Б. Л</a:t>
            </a:r>
            <a:r>
              <a:rPr lang="ru-RU" sz="3200" b="1">
                <a:latin typeface="Calibri" pitchFamily="34" charset="0"/>
                <a:cs typeface="Times New Roman" pitchFamily="18" charset="0"/>
              </a:rPr>
              <a:t>.</a:t>
            </a:r>
            <a:r>
              <a:rPr lang="ru-RU" sz="4000" b="1">
                <a:latin typeface="Calibri" pitchFamily="34" charset="0"/>
                <a:cs typeface="Times New Roman" pitchFamily="18" charset="0"/>
              </a:rPr>
              <a:t> </a:t>
            </a:r>
            <a:endParaRPr lang="ru-RU" sz="2400">
              <a:cs typeface="Arial" charset="0"/>
            </a:endParaRPr>
          </a:p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Герой романа “В списках не значился” Николай Плужников успел до войны закончить училище и стать профессиональным военным. Но и он поначалу теряется в этом аду, который устроили немцы, штурмуя Брестскую крепость. </a:t>
            </a:r>
            <a:endParaRPr lang="ru-RU" sz="2400">
              <a:cs typeface="Arial" charset="0"/>
            </a:endParaRPr>
          </a:p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Лейтенант Плужников прошёл через страх и отчаяние, уныние и потерю близких, ставших почти родными. В борьбе Николай мужает, набирается опыта. Он ведёт свою войну в крепости, не давая немцам успокоиться, забыть, что они на чужой земле.</a:t>
            </a:r>
            <a:endParaRPr lang="ru-RU" sz="2400">
              <a:cs typeface="Arial" charset="0"/>
            </a:endParaRPr>
          </a:p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«… Крепость не пала: она просто истекла кровью. Я – её последняя капля…» - это были последние слова русского солдата. Даже генерал  немецкой армии отдал честь, мужественному солдату, приложив руку к фуражке.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Рисунок 3" descr="http://i.olov-biblioteka.ru/u/0b/9f9638b2e411e3ac8999f83f19a22d/-/%D0%9F%D0%BE%D0%B2%D0%B5%D1%81%D1%82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0"/>
            <a:ext cx="1714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2700338"/>
            <a:ext cx="91440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Сюжет повести «Сотников» прост: два партизана Сотников и Рыбак отправляются в деревню, чтобы добыть пропитание для отряда. Сотникова мучает раздирающий кашель, который и выдаст его с напарником немцам. Солдат мог бы уклониться от задания, но он хочет показать боевым товарищам, что не боится, ни грязной работы, ни опасности, и вызывается идти. Рыбак очень силен и готов ко всему, но два партизана по-разному реагируют на предстоящую встречу с врагом.</a:t>
            </a:r>
            <a:endParaRPr lang="ru-RU" sz="2400">
              <a:cs typeface="Arial" charset="0"/>
            </a:endParaRPr>
          </a:p>
          <a:p>
            <a:pPr indent="252413" algn="just" eaLnBrk="0" hangingPunct="0"/>
            <a:r>
              <a:rPr lang="ru-RU" sz="2400">
                <a:latin typeface="Calibri" pitchFamily="34" charset="0"/>
                <a:cs typeface="Times New Roman" pitchFamily="18" charset="0"/>
              </a:rPr>
              <a:t>Перед героями встал выбор: остаться в живых, но стать предателем или умереть, оставшись верным своей родине и присяге.</a:t>
            </a:r>
            <a:endParaRPr lang="ru-RU" sz="2400">
              <a:cs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563938" y="455613"/>
            <a:ext cx="45370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b="1"/>
              <a:t> Сотников.</a:t>
            </a:r>
          </a:p>
          <a:p>
            <a:r>
              <a:rPr lang="ru-RU" sz="4000" b="1"/>
              <a:t> </a:t>
            </a:r>
            <a:r>
              <a:rPr lang="ru-RU" sz="3200" b="1">
                <a:hlinkClick r:id="rId3"/>
              </a:rPr>
              <a:t>Быков В</a:t>
            </a:r>
            <a:r>
              <a:rPr lang="ru-RU" sz="3200" b="1"/>
              <a:t> </a:t>
            </a:r>
            <a:r>
              <a:rPr lang="ru-RU" sz="3200" b="1">
                <a:hlinkClick r:id="rId3"/>
              </a:rPr>
              <a:t>. В.</a:t>
            </a:r>
            <a:endParaRPr lang="ru-RU" sz="32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1271</Words>
  <Application>Microsoft Office PowerPoint</Application>
  <PresentationFormat>Экран (4:3)</PresentationFormat>
  <Paragraphs>72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Times New Roman</vt:lpstr>
      <vt:lpstr>Wingdings</vt:lpstr>
      <vt:lpstr>Трава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 Погодина</cp:lastModifiedBy>
  <cp:revision>14</cp:revision>
  <dcterms:created xsi:type="dcterms:W3CDTF">2015-01-27T09:32:25Z</dcterms:created>
  <dcterms:modified xsi:type="dcterms:W3CDTF">2018-05-14T16:45:51Z</dcterms:modified>
</cp:coreProperties>
</file>